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sldIdLst>
    <p:sldId id="256" r:id="rId2"/>
    <p:sldId id="261" r:id="rId3"/>
    <p:sldId id="257" r:id="rId4"/>
    <p:sldId id="258" r:id="rId5"/>
    <p:sldId id="259" r:id="rId6"/>
    <p:sldId id="262" r:id="rId7"/>
    <p:sldId id="264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85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6" r:id="rId31"/>
    <p:sldId id="287" r:id="rId3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4" d="100"/>
          <a:sy n="84" d="100"/>
        </p:scale>
        <p:origin x="49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D7745C-522E-4D1E-9A78-6B614749F4D8}" type="datetimeFigureOut">
              <a:rPr lang="es-ES" smtClean="0"/>
              <a:t>08/06/2021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D6F3D-4E6A-4379-84E6-538E330107E1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82413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5907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06372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7594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33447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1296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92050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5788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19669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736A61F-5EB8-4156-BE27-1961D33945F0}" type="slidenum">
              <a:rPr lang="es-ES" smtClean="0"/>
              <a:pPr/>
              <a:t>‹Nº›</a:t>
            </a:fld>
            <a:endParaRPr lang="es-ES" dirty="0"/>
          </a:p>
        </p:txBody>
      </p:sp>
      <p:cxnSp>
        <p:nvCxnSpPr>
          <p:cNvPr id="6" name="Conector recto 5"/>
          <p:cNvCxnSpPr/>
          <p:nvPr userDrawn="1"/>
        </p:nvCxnSpPr>
        <p:spPr>
          <a:xfrm flipV="1">
            <a:off x="383459" y="6194323"/>
            <a:ext cx="11425084" cy="2949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59" y="422787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736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1590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08754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 smtClean="0"/>
              <a:t>SCG – SISTEMA DE CONTROL DE GARANTÍAS 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6A61F-5EB8-4156-BE27-1961D33945F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13884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29" y="597147"/>
            <a:ext cx="5378327" cy="252452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6355743" y="4636105"/>
            <a:ext cx="6096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E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Santiago </a:t>
            </a:r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Cámara Sánchez</a:t>
            </a:r>
          </a:p>
          <a:p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Desarrollo de aplicaciones multiplataforma</a:t>
            </a:r>
          </a:p>
          <a:p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IES </a:t>
            </a:r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Abastos. Curso 2020/21. Grupo 7U. </a:t>
            </a:r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9 de junio de </a:t>
            </a:r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2021 </a:t>
            </a:r>
          </a:p>
          <a:p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</a:rPr>
              <a:t>Tutor individual: Eduardo González Sanz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2528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10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4973933" y="1734911"/>
            <a:ext cx="57778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PERSISTENCIA DE DATOS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3000" b="1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Ficheros JSON</a:t>
            </a:r>
            <a:br>
              <a:rPr lang="es-ES" sz="3000" dirty="0"/>
            </a:br>
            <a:r>
              <a:rPr lang="es-ES" sz="3000" dirty="0"/>
              <a:t> Objetos identificados por clave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Diseño de la aplicación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/>
          <p:cNvSpPr txBox="1"/>
          <p:nvPr/>
        </p:nvSpPr>
        <p:spPr>
          <a:xfrm>
            <a:off x="1043976" y="2080937"/>
            <a:ext cx="3266792" cy="369331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{</a:t>
            </a:r>
          </a:p>
          <a:p>
            <a:r>
              <a:rPr lang="es-ES" dirty="0"/>
              <a:t>"0": {</a:t>
            </a:r>
          </a:p>
          <a:p>
            <a:r>
              <a:rPr lang="es-ES" dirty="0"/>
              <a:t>        "nombre": "Sin categoría",</a:t>
            </a:r>
          </a:p>
          <a:p>
            <a:r>
              <a:rPr lang="es-ES" dirty="0"/>
              <a:t>        "icono": "sin_categoria.png"</a:t>
            </a:r>
          </a:p>
          <a:p>
            <a:r>
              <a:rPr lang="es-ES" dirty="0"/>
              <a:t>    },</a:t>
            </a:r>
          </a:p>
          <a:p>
            <a:r>
              <a:rPr lang="es-ES" dirty="0"/>
              <a:t>"1": {</a:t>
            </a:r>
          </a:p>
          <a:p>
            <a:r>
              <a:rPr lang="es-ES" dirty="0"/>
              <a:t>        "nombre": "Audio",</a:t>
            </a:r>
          </a:p>
          <a:p>
            <a:r>
              <a:rPr lang="es-ES" dirty="0"/>
              <a:t>        "icono": "icono_cat_1.png"</a:t>
            </a:r>
          </a:p>
          <a:p>
            <a:r>
              <a:rPr lang="es-ES" dirty="0"/>
              <a:t>    },</a:t>
            </a:r>
          </a:p>
          <a:p>
            <a:r>
              <a:rPr lang="es-ES" dirty="0"/>
              <a:t>"2": {</a:t>
            </a:r>
          </a:p>
          <a:p>
            <a:r>
              <a:rPr lang="es-ES" dirty="0"/>
              <a:t>        "nombre": "Cocina",</a:t>
            </a:r>
          </a:p>
          <a:p>
            <a:r>
              <a:rPr lang="es-ES" dirty="0"/>
              <a:t>        "icono": "icono_cat_2.png"</a:t>
            </a:r>
          </a:p>
          <a:p>
            <a:r>
              <a:rPr lang="es-ES" dirty="0"/>
              <a:t>    </a:t>
            </a:r>
            <a:r>
              <a:rPr lang="es-ES" dirty="0"/>
              <a:t>} …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0613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11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4759571" y="1180914"/>
            <a:ext cx="26728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PLANIFICACIÓN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Diseño de la aplicación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556269"/>
              </p:ext>
            </p:extLst>
          </p:nvPr>
        </p:nvGraphicFramePr>
        <p:xfrm>
          <a:off x="735624" y="2167984"/>
          <a:ext cx="10720755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3585">
                  <a:extLst>
                    <a:ext uri="{9D8B030D-6E8A-4147-A177-3AD203B41FA5}">
                      <a16:colId xmlns:a16="http://schemas.microsoft.com/office/drawing/2014/main" val="672075127"/>
                    </a:ext>
                  </a:extLst>
                </a:gridCol>
                <a:gridCol w="3573585">
                  <a:extLst>
                    <a:ext uri="{9D8B030D-6E8A-4147-A177-3AD203B41FA5}">
                      <a16:colId xmlns:a16="http://schemas.microsoft.com/office/drawing/2014/main" val="245001722"/>
                    </a:ext>
                  </a:extLst>
                </a:gridCol>
                <a:gridCol w="3573585">
                  <a:extLst>
                    <a:ext uri="{9D8B030D-6E8A-4147-A177-3AD203B41FA5}">
                      <a16:colId xmlns:a16="http://schemas.microsoft.com/office/drawing/2014/main" val="323596075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/>
                        <a:t>Fase</a:t>
                      </a:r>
                      <a:r>
                        <a:rPr lang="es-ES" sz="2400" baseline="0" dirty="0" smtClean="0"/>
                        <a:t> </a:t>
                      </a:r>
                      <a:r>
                        <a:rPr lang="es-ES" sz="2400" baseline="0" dirty="0" smtClean="0"/>
                        <a:t>1</a:t>
                      </a:r>
                      <a:endParaRPr lang="es-E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/>
                        <a:t>Fase </a:t>
                      </a:r>
                      <a:r>
                        <a:rPr lang="es-ES" sz="2400" dirty="0" smtClean="0"/>
                        <a:t>2</a:t>
                      </a:r>
                      <a:endParaRPr lang="es-E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smtClean="0"/>
                        <a:t>Fase </a:t>
                      </a:r>
                      <a:r>
                        <a:rPr lang="es-ES" sz="2400" dirty="0" smtClean="0"/>
                        <a:t>3</a:t>
                      </a:r>
                      <a:endParaRPr lang="es-E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3637337"/>
                  </a:ext>
                </a:extLst>
              </a:tr>
              <a:tr h="2651760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ES" sz="2400" dirty="0" smtClean="0"/>
                        <a:t>Gestión elementos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s-ES" sz="2400" dirty="0" smtClean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ES" sz="2400" dirty="0" smtClean="0"/>
                        <a:t>Control del estado </a:t>
                      </a:r>
                      <a:r>
                        <a:rPr lang="es-ES" sz="2400" dirty="0" smtClean="0"/>
                        <a:t>de </a:t>
                      </a:r>
                      <a:r>
                        <a:rPr lang="es-ES" sz="2400" dirty="0" smtClean="0"/>
                        <a:t>garantías</a:t>
                      </a:r>
                    </a:p>
                    <a:p>
                      <a:pPr marL="457200" marR="0" lvl="0" indent="-45720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s-ES" sz="2400" dirty="0" smtClean="0"/>
                    </a:p>
                    <a:p>
                      <a:pPr marL="457200" marR="0" lvl="0" indent="-457200" algn="l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ES" sz="2400" dirty="0" smtClean="0"/>
                        <a:t>Inventario valorado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s-E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ES" sz="2400" dirty="0" smtClean="0"/>
                        <a:t>Gestión de categorías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s-ES" sz="2400" dirty="0" smtClean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ES" sz="2400" dirty="0" smtClean="0"/>
                        <a:t>Gestión de tiendas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s-ES" sz="2400" dirty="0" smtClean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ES" sz="2400" dirty="0" smtClean="0"/>
                        <a:t>Tickets y facturas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s-ES" sz="2400" dirty="0" smtClean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ES" sz="2400" dirty="0" smtClean="0"/>
                        <a:t>Manuales</a:t>
                      </a:r>
                      <a:r>
                        <a:rPr lang="es-ES" sz="2400" baseline="0" dirty="0" smtClean="0"/>
                        <a:t> de usuario</a:t>
                      </a:r>
                      <a:endParaRPr lang="es-E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ES" sz="2400" dirty="0" smtClean="0"/>
                        <a:t>Planes</a:t>
                      </a:r>
                      <a:r>
                        <a:rPr lang="es-ES" sz="2400" baseline="0" dirty="0" smtClean="0"/>
                        <a:t> de mantenimiento periódico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s-ES" sz="2400" baseline="0" dirty="0" smtClean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ES" sz="2400" baseline="0" dirty="0" smtClean="0"/>
                        <a:t>Gestión de copias de seguridad</a:t>
                      </a:r>
                      <a:endParaRPr lang="es-E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9355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614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12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7224767" y="1924490"/>
            <a:ext cx="515145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MODELO ENTIDAD RELACIÓN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proyecto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7224767" y="1088579"/>
            <a:ext cx="45217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248" y="2"/>
            <a:ext cx="5489933" cy="611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089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13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1256045" y="1734913"/>
            <a:ext cx="94554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REGLAS DE NEGOCIO ELEMENTOS (1)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Nombres de elementos únicos y no vacíos o en blanco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Atributos obligatorios: </a:t>
            </a:r>
            <a:r>
              <a:rPr lang="es-ES" sz="3000" dirty="0"/>
              <a:t>nombre, categoría, tienda, fecha de compra.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Categoría por defecto </a:t>
            </a:r>
            <a:r>
              <a:rPr lang="es-ES" sz="3000" dirty="0"/>
              <a:t>"Sin categoría".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Tienda por defecto </a:t>
            </a:r>
            <a:r>
              <a:rPr lang="es-ES" sz="3000" dirty="0"/>
              <a:t>"otras tiendas</a:t>
            </a:r>
            <a:r>
              <a:rPr lang="es-ES" sz="3000" dirty="0"/>
              <a:t>".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La fecha de vencimiento de la garantía será calculada </a:t>
            </a:r>
            <a:r>
              <a:rPr lang="es-ES" sz="3000" dirty="0"/>
              <a:t>en base a la </a:t>
            </a:r>
            <a:r>
              <a:rPr lang="es-ES" sz="3000" dirty="0"/>
              <a:t>fecha de compra</a:t>
            </a:r>
            <a:r>
              <a:rPr lang="es-ES" sz="3000" dirty="0"/>
              <a:t>.</a:t>
            </a:r>
            <a:endParaRPr lang="es-ES" sz="3000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499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14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1256045" y="1734913"/>
            <a:ext cx="945549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REGLAS DE NEGOCIO ELEMENTOS (2)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Si no tiene garantía, se considerará la fecha de compra como fecha de vencimiento de garantía.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Almacenamiento opcional de imagen (</a:t>
            </a:r>
            <a:r>
              <a:rPr lang="es-ES" sz="3000" dirty="0"/>
              <a:t>jpg, jpeg o </a:t>
            </a:r>
            <a:r>
              <a:rPr lang="es-ES" sz="3000" dirty="0"/>
              <a:t>png) Por defecto </a:t>
            </a:r>
            <a:r>
              <a:rPr lang="es-ES" sz="3000" dirty="0"/>
              <a:t>"no </a:t>
            </a:r>
            <a:r>
              <a:rPr lang="es-ES" sz="3000" dirty="0"/>
              <a:t>disponible“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Almacenamiento opcional de factura/ticket y manual de usuario (pdf, jpg, jpeg o png)</a:t>
            </a:r>
            <a:endParaRPr lang="es-ES" sz="3000" b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676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15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1256045" y="1734912"/>
            <a:ext cx="945549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REGLAS DE NEGOCIO CATEGORÍAS Y TIENDAS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Nombres de </a:t>
            </a:r>
            <a:r>
              <a:rPr lang="es-ES" sz="3000" dirty="0"/>
              <a:t>únicos </a:t>
            </a:r>
            <a:r>
              <a:rPr lang="es-ES" sz="3000" dirty="0"/>
              <a:t>y no vacíos o en blanco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Se garantiza la integridad referencial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Se puede asignar un icono a las Categorías (ico o png)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La categoría por defecto "</a:t>
            </a:r>
            <a:r>
              <a:rPr lang="es-ES" sz="3000" dirty="0"/>
              <a:t>Sin </a:t>
            </a:r>
            <a:r>
              <a:rPr lang="es-ES" sz="3000" dirty="0" smtClean="0"/>
              <a:t>categoría" </a:t>
            </a:r>
            <a:r>
              <a:rPr lang="es-ES" sz="3000" dirty="0"/>
              <a:t>no puede eliminarse ni modificar su icono.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La Tienda </a:t>
            </a:r>
            <a:r>
              <a:rPr lang="es-ES" sz="3000" dirty="0"/>
              <a:t>por defecto "otras </a:t>
            </a:r>
            <a:r>
              <a:rPr lang="es-ES" sz="3000" dirty="0" smtClean="0"/>
              <a:t>tiendas" </a:t>
            </a:r>
            <a:r>
              <a:rPr lang="es-ES" sz="3000" dirty="0"/>
              <a:t>no puede eliminarse.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Existirán datos predefinidos de categorías y tiendas.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3000" b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88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16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1256045" y="1734913"/>
            <a:ext cx="94554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REGLAS DE NEGOCIO PLANES DE MANTENIMIENTO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Son opcionales. Si lo hay pueden ir de 1 a 50 operaciones de mantenimiento por elemento.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Las </a:t>
            </a:r>
            <a:r>
              <a:rPr lang="es-ES" sz="3000" dirty="0"/>
              <a:t>fechas </a:t>
            </a:r>
            <a:r>
              <a:rPr lang="es-ES" sz="3000" dirty="0"/>
              <a:t>se </a:t>
            </a:r>
            <a:r>
              <a:rPr lang="es-ES" sz="3000" dirty="0"/>
              <a:t>calculan tomando como base a la fecha de compra y añadiendo un intervalo </a:t>
            </a:r>
            <a:r>
              <a:rPr lang="es-ES" sz="3000" dirty="0"/>
              <a:t>periódico.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Se consultan </a:t>
            </a:r>
            <a:r>
              <a:rPr lang="es-ES" sz="3000" dirty="0"/>
              <a:t>ordenados por fecha </a:t>
            </a:r>
            <a:r>
              <a:rPr lang="es-ES" sz="3000" dirty="0"/>
              <a:t>prevista. Filtros:</a:t>
            </a:r>
          </a:p>
          <a:p>
            <a:pPr marL="914354" lvl="1" indent="-457178">
              <a:buFont typeface="Arial" panose="020B0604020202020204" pitchFamily="34" charset="0"/>
              <a:buChar char="•"/>
            </a:pPr>
            <a:r>
              <a:rPr lang="es-ES" sz="2400" dirty="0"/>
              <a:t>todas </a:t>
            </a:r>
            <a:r>
              <a:rPr lang="es-ES" sz="2400" dirty="0"/>
              <a:t>las </a:t>
            </a:r>
            <a:r>
              <a:rPr lang="es-ES" sz="2400" dirty="0"/>
              <a:t>fechas / desde </a:t>
            </a:r>
            <a:r>
              <a:rPr lang="es-ES" sz="2400" dirty="0"/>
              <a:t>los últimos 90 días en </a:t>
            </a:r>
            <a:r>
              <a:rPr lang="es-ES" sz="2400" dirty="0"/>
              <a:t>adelante / futuros</a:t>
            </a:r>
            <a:endParaRPr lang="es-ES" sz="2400" dirty="0"/>
          </a:p>
          <a:p>
            <a:pPr marL="914354" lvl="1" indent="-457178">
              <a:buFont typeface="Arial" panose="020B0604020202020204" pitchFamily="34" charset="0"/>
              <a:buChar char="•"/>
            </a:pPr>
            <a:r>
              <a:rPr lang="es-ES" sz="2400" dirty="0"/>
              <a:t>pendientes </a:t>
            </a:r>
            <a:r>
              <a:rPr lang="es-ES" sz="2400" dirty="0"/>
              <a:t>de realizar </a:t>
            </a:r>
            <a:r>
              <a:rPr lang="es-ES" sz="2400" dirty="0"/>
              <a:t>/ ya realizados</a:t>
            </a:r>
            <a:r>
              <a:rPr lang="es-ES" sz="2400" dirty="0"/>
              <a:t>.</a:t>
            </a:r>
          </a:p>
          <a:p>
            <a:pPr marL="914354" lvl="1" indent="-457178">
              <a:buFont typeface="Arial" panose="020B0604020202020204" pitchFamily="34" charset="0"/>
              <a:buChar char="•"/>
            </a:pPr>
            <a:r>
              <a:rPr lang="es-ES" sz="2400" dirty="0"/>
              <a:t>por nombre del elemento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6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17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1256045" y="1734912"/>
            <a:ext cx="94554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REGLAS DE NEGOCIO GENERALES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El inventario podrá </a:t>
            </a:r>
            <a:r>
              <a:rPr lang="es-ES" sz="3000" dirty="0"/>
              <a:t>consultarse en su totalidad o filtrado por categoría.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La </a:t>
            </a:r>
            <a:r>
              <a:rPr lang="es-ES" sz="3000" dirty="0"/>
              <a:t>lista de elementos se podrá consultar por orden alfabético (por defecto), por fecha de vencimiento de garantía o por orden de alta en la aplicación.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La </a:t>
            </a:r>
            <a:r>
              <a:rPr lang="es-ES" sz="3000" dirty="0"/>
              <a:t>aplicación gestionará las copias de </a:t>
            </a:r>
            <a:r>
              <a:rPr lang="es-ES" sz="3000" dirty="0"/>
              <a:t>seguridad </a:t>
            </a:r>
            <a:r>
              <a:rPr lang="es-ES" sz="3000" dirty="0" smtClean="0"/>
              <a:t>que estarán identificadas </a:t>
            </a:r>
            <a:r>
              <a:rPr lang="es-ES" sz="3000" dirty="0"/>
              <a:t>por su fecha y hora y</a:t>
            </a:r>
            <a:r>
              <a:rPr lang="es-ES" sz="3000" dirty="0"/>
              <a:t> descripción </a:t>
            </a:r>
            <a:r>
              <a:rPr lang="es-ES" sz="3000" dirty="0"/>
              <a:t>proporcionada por el usuario</a:t>
            </a:r>
            <a:r>
              <a:rPr lang="es-ES" sz="3000" dirty="0"/>
              <a:t>.</a:t>
            </a:r>
            <a:endParaRPr lang="es-ES" sz="2400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72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18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411605" y="1302831"/>
            <a:ext cx="94554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000" b="1" dirty="0"/>
              <a:t>ESTRUCTURA DE PROCESOS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088" y="983510"/>
            <a:ext cx="7767376" cy="530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62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19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3764784" y="1350798"/>
            <a:ext cx="46624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ESTRUCTURA DE PROCESOS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086786"/>
              </p:ext>
            </p:extLst>
          </p:nvPr>
        </p:nvGraphicFramePr>
        <p:xfrm>
          <a:off x="1655744" y="1904796"/>
          <a:ext cx="9582232" cy="38223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4512">
                  <a:extLst>
                    <a:ext uri="{9D8B030D-6E8A-4147-A177-3AD203B41FA5}">
                      <a16:colId xmlns:a16="http://schemas.microsoft.com/office/drawing/2014/main" val="24145525"/>
                    </a:ext>
                  </a:extLst>
                </a:gridCol>
                <a:gridCol w="5757720">
                  <a:extLst>
                    <a:ext uri="{9D8B030D-6E8A-4147-A177-3AD203B41FA5}">
                      <a16:colId xmlns:a16="http://schemas.microsoft.com/office/drawing/2014/main" val="219491149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Nombre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Descripción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8396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main.js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Proceso principal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86296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menu.js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Gestión del menú de la aplicación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639138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renderer.js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Gestión de la ventana</a:t>
                      </a:r>
                      <a:r>
                        <a:rPr lang="es-ES" sz="1900" baseline="0" dirty="0" smtClean="0"/>
                        <a:t> principal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3464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form_add_itemregister.js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Gestión ventana modal “añadir elementos”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70205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form_gest_mantenimientos.js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Gestión ventana modal “mantenimientos”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027050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Módulo</a:t>
                      </a:r>
                      <a:r>
                        <a:rPr lang="es-ES" sz="1900" baseline="0" dirty="0" smtClean="0"/>
                        <a:t> GUI.js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Gestión interfaz de usuario ventana principal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7718445"/>
                  </a:ext>
                </a:extLst>
              </a:tr>
              <a:tr h="393396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Módulo itemStorage.js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Definición de objetos de elementos y sus métodos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43982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Módulo mant.js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Funciones comunes de mantenimiento periódico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3231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Módulo </a:t>
                      </a:r>
                      <a:r>
                        <a:rPr lang="es-ES" sz="1900" dirty="0" smtClean="0"/>
                        <a:t>util.js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900" dirty="0" smtClean="0"/>
                        <a:t>Utilidades comunes</a:t>
                      </a:r>
                      <a:r>
                        <a:rPr lang="es-ES" sz="1900" baseline="0" dirty="0" smtClean="0"/>
                        <a:t> a todos los procesos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4332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294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510591" y="2351202"/>
            <a:ext cx="580396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/>
              <a:t>SE HA AVERIADO LA LAVADORA</a:t>
            </a:r>
          </a:p>
          <a:p>
            <a:endParaRPr lang="es-ES" sz="3000" dirty="0"/>
          </a:p>
          <a:p>
            <a:r>
              <a:rPr lang="es-ES" sz="3000" dirty="0"/>
              <a:t>¿Cuándo se compró y cuanto costó?</a:t>
            </a:r>
          </a:p>
          <a:p>
            <a:endParaRPr lang="es-ES" sz="3000" dirty="0" smtClean="0"/>
          </a:p>
          <a:p>
            <a:r>
              <a:rPr lang="es-ES" sz="3000" dirty="0" smtClean="0"/>
              <a:t>¿</a:t>
            </a:r>
            <a:r>
              <a:rPr lang="es-ES" sz="3000" dirty="0"/>
              <a:t>Estará todavía en garantía?</a:t>
            </a:r>
          </a:p>
          <a:p>
            <a:endParaRPr lang="es-ES" sz="3000" dirty="0"/>
          </a:p>
          <a:p>
            <a:r>
              <a:rPr lang="es-ES" sz="3000" dirty="0"/>
              <a:t>¿Dónde está la factura de compra?</a:t>
            </a:r>
          </a:p>
          <a:p>
            <a:endParaRPr lang="es-ES" sz="3000" dirty="0"/>
          </a:p>
        </p:txBody>
      </p:sp>
      <p:sp>
        <p:nvSpPr>
          <p:cNvPr id="6" name="CuadroTexto 5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Presentación</a:t>
            </a:r>
            <a:endParaRPr lang="es-ES" sz="3600" b="1" dirty="0"/>
          </a:p>
        </p:txBody>
      </p:sp>
      <p:cxnSp>
        <p:nvCxnSpPr>
          <p:cNvPr id="8" name="Conector recto 7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Por qué duran tan poco nuestros electrodomésticos? | DFS Reparaciones BC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5" r="27116"/>
          <a:stretch/>
        </p:blipFill>
        <p:spPr bwMode="auto">
          <a:xfrm>
            <a:off x="7379631" y="1235950"/>
            <a:ext cx="4366895" cy="488911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651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20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79"/>
            <a:ext cx="94554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000" b="1" dirty="0"/>
              <a:t>DISEÑO GRÁFICO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863836"/>
              </p:ext>
            </p:extLst>
          </p:nvPr>
        </p:nvGraphicFramePr>
        <p:xfrm>
          <a:off x="1091923" y="2084283"/>
          <a:ext cx="10008159" cy="394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8851">
                  <a:extLst>
                    <a:ext uri="{9D8B030D-6E8A-4147-A177-3AD203B41FA5}">
                      <a16:colId xmlns:a16="http://schemas.microsoft.com/office/drawing/2014/main" val="112476071"/>
                    </a:ext>
                  </a:extLst>
                </a:gridCol>
                <a:gridCol w="6649308">
                  <a:extLst>
                    <a:ext uri="{9D8B030D-6E8A-4147-A177-3AD203B41FA5}">
                      <a16:colId xmlns:a16="http://schemas.microsoft.com/office/drawing/2014/main" val="3398267347"/>
                    </a:ext>
                  </a:extLst>
                </a:gridCol>
              </a:tblGrid>
              <a:tr h="670560"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ICONO</a:t>
                      </a:r>
                      <a:r>
                        <a:rPr lang="es-ES" sz="1900" baseline="0" dirty="0" smtClean="0"/>
                        <a:t> APLICACIÓN</a:t>
                      </a:r>
                    </a:p>
                    <a:p>
                      <a:pPr algn="ctr"/>
                      <a:r>
                        <a:rPr lang="es-ES" sz="1900" baseline="0" dirty="0" smtClean="0"/>
                        <a:t> Y BARRA DE HERRAMIENTAS</a:t>
                      </a:r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LOGOTIPO DE LA APLICACIÓN</a:t>
                      </a:r>
                      <a:endParaRPr lang="es-ES" sz="1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4638457"/>
                  </a:ext>
                </a:extLst>
              </a:tr>
              <a:tr h="3276600">
                <a:tc>
                  <a:txBody>
                    <a:bodyPr/>
                    <a:lstStyle/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472813"/>
                  </a:ext>
                </a:extLst>
              </a:tr>
            </a:tbl>
          </a:graphicData>
        </a:graphic>
      </p:graphicFrame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867" y="3010483"/>
            <a:ext cx="2490735" cy="249073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452" y="2862583"/>
            <a:ext cx="5797899" cy="272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09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21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79"/>
            <a:ext cx="94554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000" b="1" dirty="0"/>
              <a:t>DISEÑO GRÁFICO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814200"/>
              </p:ext>
            </p:extLst>
          </p:nvPr>
        </p:nvGraphicFramePr>
        <p:xfrm>
          <a:off x="838200" y="2225103"/>
          <a:ext cx="10515600" cy="307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1703200557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ICONOS</a:t>
                      </a:r>
                      <a:r>
                        <a:rPr lang="es-ES" sz="1900" baseline="0" dirty="0" smtClean="0"/>
                        <a:t> DE CATEGORÍAS</a:t>
                      </a:r>
                      <a:r>
                        <a:rPr lang="es-ES" sz="1900" dirty="0" smtClean="0"/>
                        <a:t> </a:t>
                      </a:r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569380"/>
                  </a:ext>
                </a:extLst>
              </a:tr>
              <a:tr h="2697480">
                <a:tc>
                  <a:txBody>
                    <a:bodyPr/>
                    <a:lstStyle/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877054"/>
                  </a:ext>
                </a:extLst>
              </a:tr>
            </a:tbl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9561120"/>
              </p:ext>
            </p:extLst>
          </p:nvPr>
        </p:nvGraphicFramePr>
        <p:xfrm>
          <a:off x="731131" y="3066967"/>
          <a:ext cx="10476119" cy="2197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Documento" r:id="rId3" imgW="5765675" imgH="1209463" progId="Word.Document.12">
                  <p:embed/>
                </p:oleObj>
              </mc:Choice>
              <mc:Fallback>
                <p:oleObj name="Documento" r:id="rId3" imgW="5765675" imgH="120946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1131" y="3066967"/>
                        <a:ext cx="10476119" cy="2197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359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22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81"/>
            <a:ext cx="94554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DISEÑO GRÁFICO - COHERENCIA USO COLORES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Semáforo para fechas de vencimiento de garantía y fechas previstas de mantenimiento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/>
          <p:cNvSpPr txBox="1"/>
          <p:nvPr/>
        </p:nvSpPr>
        <p:spPr>
          <a:xfrm>
            <a:off x="2331219" y="3485172"/>
            <a:ext cx="8030147" cy="2339102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endParaRPr lang="es-ES" dirty="0"/>
          </a:p>
          <a:p>
            <a:pPr marL="457178" indent="-457178">
              <a:buSzPct val="150000"/>
              <a:buFont typeface="Arial" panose="020B0604020202020204" pitchFamily="34" charset="0"/>
              <a:buChar char="•"/>
            </a:pPr>
            <a:r>
              <a:rPr lang="es-ES" sz="3200" b="1" dirty="0">
                <a:solidFill>
                  <a:srgbClr val="FF0000"/>
                </a:solidFill>
              </a:rPr>
              <a:t>FECHAS VENCIDAS</a:t>
            </a:r>
          </a:p>
          <a:p>
            <a:pPr marL="457178" indent="-457178">
              <a:buSzPct val="150000"/>
              <a:buFont typeface="Arial" panose="020B0604020202020204" pitchFamily="34" charset="0"/>
              <a:buChar char="•"/>
            </a:pPr>
            <a:r>
              <a:rPr lang="es-ES" sz="3200" b="1" dirty="0">
                <a:solidFill>
                  <a:schemeClr val="accent4"/>
                </a:solidFill>
              </a:rPr>
              <a:t>FECHAS QUE VENCEN EN 90 DÍAS O MENOS</a:t>
            </a:r>
          </a:p>
          <a:p>
            <a:pPr marL="457178" indent="-457178">
              <a:buSzPct val="150000"/>
              <a:buFont typeface="Arial" panose="020B0604020202020204" pitchFamily="34" charset="0"/>
              <a:buChar char="•"/>
            </a:pPr>
            <a:r>
              <a:rPr lang="es-ES" sz="3200" b="1" dirty="0">
                <a:solidFill>
                  <a:srgbClr val="00B050"/>
                </a:solidFill>
              </a:rPr>
              <a:t>FECHAS VENCERÁN EN MÁS DE 90 DÍAS</a:t>
            </a:r>
          </a:p>
          <a:p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62081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a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023519"/>
              </p:ext>
            </p:extLst>
          </p:nvPr>
        </p:nvGraphicFramePr>
        <p:xfrm>
          <a:off x="604440" y="3106663"/>
          <a:ext cx="10983120" cy="172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6624">
                  <a:extLst>
                    <a:ext uri="{9D8B030D-6E8A-4147-A177-3AD203B41FA5}">
                      <a16:colId xmlns:a16="http://schemas.microsoft.com/office/drawing/2014/main" val="776923080"/>
                    </a:ext>
                  </a:extLst>
                </a:gridCol>
                <a:gridCol w="2196624">
                  <a:extLst>
                    <a:ext uri="{9D8B030D-6E8A-4147-A177-3AD203B41FA5}">
                      <a16:colId xmlns:a16="http://schemas.microsoft.com/office/drawing/2014/main" val="1359161502"/>
                    </a:ext>
                  </a:extLst>
                </a:gridCol>
                <a:gridCol w="2196624">
                  <a:extLst>
                    <a:ext uri="{9D8B030D-6E8A-4147-A177-3AD203B41FA5}">
                      <a16:colId xmlns:a16="http://schemas.microsoft.com/office/drawing/2014/main" val="3693365434"/>
                    </a:ext>
                  </a:extLst>
                </a:gridCol>
                <a:gridCol w="2196624">
                  <a:extLst>
                    <a:ext uri="{9D8B030D-6E8A-4147-A177-3AD203B41FA5}">
                      <a16:colId xmlns:a16="http://schemas.microsoft.com/office/drawing/2014/main" val="1118385725"/>
                    </a:ext>
                  </a:extLst>
                </a:gridCol>
                <a:gridCol w="2196624">
                  <a:extLst>
                    <a:ext uri="{9D8B030D-6E8A-4147-A177-3AD203B41FA5}">
                      <a16:colId xmlns:a16="http://schemas.microsoft.com/office/drawing/2014/main" val="11435988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Blanco y negro</a:t>
                      </a:r>
                      <a:endParaRPr lang="es-ES" sz="1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Naranja</a:t>
                      </a:r>
                      <a:endParaRPr lang="es-ES" sz="1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Rojo</a:t>
                      </a:r>
                      <a:endParaRPr lang="es-ES" sz="1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Azul</a:t>
                      </a:r>
                      <a:endParaRPr lang="es-ES" sz="1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Verde</a:t>
                      </a:r>
                      <a:endParaRPr lang="es-ES" sz="1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848802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Navegación</a:t>
                      </a:r>
                      <a:endParaRPr lang="es-ES" sz="1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Cancelar</a:t>
                      </a:r>
                      <a:r>
                        <a:rPr lang="es-ES" sz="1900" baseline="0" dirty="0" smtClean="0"/>
                        <a:t> o salir</a:t>
                      </a:r>
                      <a:endParaRPr lang="es-ES" sz="1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Eliminar</a:t>
                      </a:r>
                      <a:endParaRPr lang="es-ES" sz="1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Acciones positivas</a:t>
                      </a:r>
                      <a:endParaRPr lang="es-ES" sz="1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900" dirty="0" smtClean="0"/>
                        <a:t>Ver documentos</a:t>
                      </a:r>
                      <a:endParaRPr lang="es-ES" sz="1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0769829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endParaRPr lang="es-ES" sz="1900" dirty="0" smtClean="0"/>
                    </a:p>
                    <a:p>
                      <a:endParaRPr lang="es-ES" sz="1900" dirty="0" smtClean="0"/>
                    </a:p>
                    <a:p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244428"/>
                  </a:ext>
                </a:extLst>
              </a:tr>
            </a:tbl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23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77"/>
            <a:ext cx="9455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DISEÑO GRÁFICO - COHERENCIA USO COLORES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Botones con idéntico color para funciones similares</a:t>
            </a:r>
            <a:endParaRPr lang="es-ES" sz="3000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102" y="4030731"/>
            <a:ext cx="1438476" cy="457264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019" y="4068838"/>
            <a:ext cx="1333687" cy="419159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3747" y="4049783"/>
            <a:ext cx="1876687" cy="409632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3496" y="4030729"/>
            <a:ext cx="1991003" cy="400107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699" y="4049785"/>
            <a:ext cx="1800476" cy="41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7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24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79"/>
            <a:ext cx="945549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DISEÑO GRÁFICO – BOTONES AUTO-EXPLICATIVOS</a:t>
            </a:r>
          </a:p>
          <a:p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Todos los botones tienen un icono según su función.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La mayoría tienen texto o, en caso contrario, una ayuda emergente al poner el ratón encima.</a:t>
            </a:r>
            <a:endParaRPr lang="es-ES" sz="3000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36024"/>
              </p:ext>
            </p:extLst>
          </p:nvPr>
        </p:nvGraphicFramePr>
        <p:xfrm>
          <a:off x="1035363" y="4174548"/>
          <a:ext cx="10239273" cy="1452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3091">
                  <a:extLst>
                    <a:ext uri="{9D8B030D-6E8A-4147-A177-3AD203B41FA5}">
                      <a16:colId xmlns:a16="http://schemas.microsoft.com/office/drawing/2014/main" val="3899912228"/>
                    </a:ext>
                  </a:extLst>
                </a:gridCol>
                <a:gridCol w="3413091">
                  <a:extLst>
                    <a:ext uri="{9D8B030D-6E8A-4147-A177-3AD203B41FA5}">
                      <a16:colId xmlns:a16="http://schemas.microsoft.com/office/drawing/2014/main" val="1327024067"/>
                    </a:ext>
                  </a:extLst>
                </a:gridCol>
                <a:gridCol w="3413091">
                  <a:extLst>
                    <a:ext uri="{9D8B030D-6E8A-4147-A177-3AD203B41FA5}">
                      <a16:colId xmlns:a16="http://schemas.microsoft.com/office/drawing/2014/main" val="1988630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300" dirty="0" smtClean="0"/>
                        <a:t>Botón auto-explicativo</a:t>
                      </a:r>
                      <a:endParaRPr lang="es-E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300" dirty="0" smtClean="0"/>
                        <a:t>Botones </a:t>
                      </a:r>
                      <a:r>
                        <a:rPr lang="es-ES" sz="1300" dirty="0" smtClean="0"/>
                        <a:t>sin texto</a:t>
                      </a:r>
                      <a:endParaRPr lang="es-E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300" dirty="0" smtClean="0"/>
                        <a:t>Botón sin texto al poner</a:t>
                      </a:r>
                      <a:r>
                        <a:rPr lang="es-ES" sz="1300" baseline="0" dirty="0" smtClean="0"/>
                        <a:t> el ratón encima</a:t>
                      </a:r>
                      <a:endParaRPr lang="es-E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6003554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endParaRPr lang="es-ES" sz="1300" dirty="0" smtClean="0"/>
                    </a:p>
                    <a:p>
                      <a:endParaRPr lang="es-ES" sz="1300" dirty="0" smtClean="0"/>
                    </a:p>
                    <a:p>
                      <a:endParaRPr lang="es-ES" sz="1300" dirty="0" smtClean="0"/>
                    </a:p>
                    <a:p>
                      <a:endParaRPr lang="es-ES" sz="1300" dirty="0" smtClean="0"/>
                    </a:p>
                    <a:p>
                      <a:endParaRPr lang="es-E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4615"/>
                  </a:ext>
                </a:extLst>
              </a:tr>
            </a:tbl>
          </a:graphicData>
        </a:graphic>
      </p:graphicFrame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739" y="4815837"/>
            <a:ext cx="2257740" cy="438211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341" y="4794961"/>
            <a:ext cx="1381319" cy="438211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4"/>
          <a:srcRect l="64257" t="59206" r="24365" b="33719"/>
          <a:stretch/>
        </p:blipFill>
        <p:spPr>
          <a:xfrm>
            <a:off x="8610600" y="4650172"/>
            <a:ext cx="2080727" cy="72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837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25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77"/>
            <a:ext cx="94554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INTERFAZ DE USUARIO - MENÚS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Se han creado menús para acciones propias de una aplicación de escritorio.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"/>
          <a:srcRect l="39" t="-54" r="83745" b="84088"/>
          <a:stretch/>
        </p:blipFill>
        <p:spPr>
          <a:xfrm>
            <a:off x="1761811" y="2784188"/>
            <a:ext cx="2291024" cy="150725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3"/>
          <a:srcRect l="-1" r="79013" b="68014"/>
          <a:stretch/>
        </p:blipFill>
        <p:spPr>
          <a:xfrm>
            <a:off x="4613451" y="2784190"/>
            <a:ext cx="2965101" cy="3019612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4"/>
          <a:srcRect l="1" r="74210" b="73931"/>
          <a:stretch/>
        </p:blipFill>
        <p:spPr>
          <a:xfrm>
            <a:off x="8103160" y="2784189"/>
            <a:ext cx="3643365" cy="246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26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81"/>
            <a:ext cx="945549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IMPLANTACIÓN Y DISTRIBUCIÓN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Se ha implementado un paquete de instalación para Windows.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También una versión portable que no requiere instalación.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/>
          <p:cNvPicPr/>
          <p:nvPr/>
        </p:nvPicPr>
        <p:blipFill>
          <a:blip r:embed="rId2"/>
          <a:stretch>
            <a:fillRect/>
          </a:stretch>
        </p:blipFill>
        <p:spPr>
          <a:xfrm>
            <a:off x="407419" y="3849675"/>
            <a:ext cx="2735580" cy="21329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Imagen 11"/>
          <p:cNvPicPr/>
          <p:nvPr/>
        </p:nvPicPr>
        <p:blipFill>
          <a:blip r:embed="rId3"/>
          <a:stretch>
            <a:fillRect/>
          </a:stretch>
        </p:blipFill>
        <p:spPr>
          <a:xfrm>
            <a:off x="3274247" y="3849672"/>
            <a:ext cx="2735580" cy="21329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4" name="Imagen 13"/>
          <p:cNvPicPr/>
          <p:nvPr/>
        </p:nvPicPr>
        <p:blipFill>
          <a:blip r:embed="rId4"/>
          <a:stretch>
            <a:fillRect/>
          </a:stretch>
        </p:blipFill>
        <p:spPr>
          <a:xfrm>
            <a:off x="6141071" y="3849672"/>
            <a:ext cx="2735580" cy="21329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Imagen 15"/>
          <p:cNvPicPr/>
          <p:nvPr/>
        </p:nvPicPr>
        <p:blipFill>
          <a:blip r:embed="rId5"/>
          <a:stretch>
            <a:fillRect/>
          </a:stretch>
        </p:blipFill>
        <p:spPr>
          <a:xfrm>
            <a:off x="9051139" y="3849672"/>
            <a:ext cx="2735580" cy="213296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8610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27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81"/>
            <a:ext cx="94554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IMPLANTACIÓN Y DISTRIBUCIÓN</a:t>
            </a:r>
          </a:p>
          <a:p>
            <a:endParaRPr lang="es-ES" sz="3000" b="1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No se ha podido probar en Mac OS por carecer del equipo adecuado.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En Linux ha sido imposible crear un paquete de instalación por problemas técnicos.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No obstante, si se ha podido comprobar que la aplicación se ejecuta en Linux (en máquina virtual) mediante comandos.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492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28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79"/>
            <a:ext cx="9455499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LICENCIA	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2800" dirty="0"/>
              <a:t>Creative </a:t>
            </a:r>
            <a:r>
              <a:rPr lang="es-ES" sz="2800" dirty="0"/>
              <a:t>Commons </a:t>
            </a:r>
            <a:r>
              <a:rPr lang="es-ES" sz="2800" dirty="0"/>
              <a:t>Atribución/Reconocimiento - No Comercial - Compartir </a:t>
            </a:r>
            <a:r>
              <a:rPr lang="es-ES" sz="2800" dirty="0"/>
              <a:t>Igual 4.0 Internacional (CC BY-NC-SA</a:t>
            </a:r>
            <a:r>
              <a:rPr lang="es-ES" sz="2800" dirty="0"/>
              <a:t>)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2800" dirty="0"/>
              <a:t>Se </a:t>
            </a:r>
            <a:r>
              <a:rPr lang="es-ES" sz="2800" dirty="0"/>
              <a:t>debe atribuir o reconocer al creador.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2800" dirty="0"/>
              <a:t>Solo </a:t>
            </a:r>
            <a:r>
              <a:rPr lang="es-ES" sz="2800" dirty="0"/>
              <a:t>se permiten usos no comerciales de la aplicación.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2800" dirty="0"/>
              <a:t>Cualquier </a:t>
            </a:r>
            <a:r>
              <a:rPr lang="es-ES" sz="2800" dirty="0"/>
              <a:t>adaptación del software debe compartirse en los mismos términos.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Desarrollo del </a:t>
            </a:r>
            <a:r>
              <a:rPr lang="es-ES" sz="3600" b="1" dirty="0"/>
              <a:t>proyecto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468" y="2949157"/>
            <a:ext cx="3365067" cy="118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89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r="21818"/>
          <a:stretch/>
        </p:blipFill>
        <p:spPr>
          <a:xfrm flipH="1">
            <a:off x="396641" y="1801368"/>
            <a:ext cx="11349884" cy="43743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29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3895344" y="1312879"/>
            <a:ext cx="78913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EVALUACIÓN EJECUCIÓN DEL </a:t>
            </a:r>
            <a:r>
              <a:rPr lang="es-ES" sz="3000" b="1" dirty="0" smtClean="0"/>
              <a:t>PROYECTO</a:t>
            </a:r>
          </a:p>
          <a:p>
            <a:r>
              <a:rPr lang="es-ES" sz="3000" b="1" dirty="0"/>
              <a:t>	</a:t>
            </a:r>
            <a:endParaRPr lang="es-ES" sz="28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2800" dirty="0" smtClean="0"/>
              <a:t>Conseguidos todos </a:t>
            </a:r>
            <a:r>
              <a:rPr lang="es-ES" sz="2800" dirty="0"/>
              <a:t>los objetivos </a:t>
            </a:r>
            <a:r>
              <a:rPr lang="es-ES" sz="2800" dirty="0" smtClean="0"/>
              <a:t>iniciales, incluyendo mejoras sugeridas por usuarios</a:t>
            </a:r>
            <a:endParaRPr lang="es-ES" sz="2800" dirty="0"/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 smtClean="0"/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2800" dirty="0" smtClean="0"/>
              <a:t>200 </a:t>
            </a:r>
            <a:r>
              <a:rPr lang="es-ES" sz="2800" dirty="0"/>
              <a:t>horas de trabajo, </a:t>
            </a:r>
            <a:r>
              <a:rPr lang="es-ES" sz="2800" dirty="0" smtClean="0"/>
              <a:t>3.000 </a:t>
            </a:r>
            <a:r>
              <a:rPr lang="es-ES" sz="2800" dirty="0"/>
              <a:t>líneas de JavaScript y 500 de HTML.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2800" dirty="0"/>
              <a:t>El código está redactado de forma modular para facilitar al máximo su mantenimiento.</a:t>
            </a:r>
            <a:endParaRPr lang="es-ES" sz="2800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Evaluación y conclusiones finales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153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3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706875" y="2963705"/>
            <a:ext cx="744652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/>
              <a:t>HAY QUE CONTRATAR UN SEGURO DE HOGAR</a:t>
            </a:r>
          </a:p>
          <a:p>
            <a:endParaRPr lang="es-ES" sz="3000" dirty="0"/>
          </a:p>
          <a:p>
            <a:r>
              <a:rPr lang="es-ES" sz="3000" dirty="0"/>
              <a:t>¿Por cuánto valoro el contenido?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Presentación</a:t>
            </a:r>
            <a:endParaRPr lang="es-ES" sz="3600" b="1" dirty="0"/>
          </a:p>
        </p:txBody>
      </p:sp>
      <p:cxnSp>
        <p:nvCxnSpPr>
          <p:cNvPr id="8" name="Conector recto 7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Pensativo cliente pensando en oferta especial Foto grati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27" r="15568"/>
          <a:stretch/>
        </p:blipFill>
        <p:spPr bwMode="auto">
          <a:xfrm>
            <a:off x="8610602" y="1179184"/>
            <a:ext cx="3280788" cy="494378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2241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30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331220" y="1312879"/>
            <a:ext cx="945549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PROPUESTA DE MEJORAS	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P</a:t>
            </a:r>
            <a:r>
              <a:rPr lang="es-ES" sz="3000" dirty="0"/>
              <a:t>lanes </a:t>
            </a:r>
            <a:r>
              <a:rPr lang="es-ES" sz="3000" dirty="0"/>
              <a:t>de </a:t>
            </a:r>
            <a:r>
              <a:rPr lang="es-ES" sz="3000" dirty="0"/>
              <a:t>mantenimiento: mejorar la personalización de las </a:t>
            </a:r>
            <a:r>
              <a:rPr lang="es-ES" sz="3000" dirty="0"/>
              <a:t>fechas previstas de las </a:t>
            </a:r>
            <a:r>
              <a:rPr lang="es-ES" sz="3000" dirty="0"/>
              <a:t>operaciones.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Almacenar información en la nube.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Desarrollar la versión para </a:t>
            </a:r>
            <a:r>
              <a:rPr lang="es-ES" sz="3000" dirty="0"/>
              <a:t>dispositivos </a:t>
            </a:r>
            <a:r>
              <a:rPr lang="es-ES" sz="3000" dirty="0"/>
              <a:t>móviles.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Definición </a:t>
            </a:r>
            <a:r>
              <a:rPr lang="es-ES" sz="3000" dirty="0"/>
              <a:t>de </a:t>
            </a:r>
            <a:r>
              <a:rPr lang="es-ES" sz="3000" dirty="0"/>
              <a:t>niveles de usuario.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Crear </a:t>
            </a:r>
            <a:r>
              <a:rPr lang="es-ES" sz="3000" dirty="0"/>
              <a:t>un paquete de instalación diferenciado para Linux y Mac OS.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2800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Evaluación y conclusiones finales 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26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31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3137666" y="1806321"/>
            <a:ext cx="59166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DEMOSTRACIÓN DE LA APLICACIÓN</a:t>
            </a:r>
            <a:endParaRPr lang="es-ES" sz="2800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052" y="2944879"/>
            <a:ext cx="5797899" cy="272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8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4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5284043" y="2060473"/>
            <a:ext cx="7231980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3000" dirty="0"/>
              <a:t>DOS PROBLEMAS</a:t>
            </a:r>
          </a:p>
          <a:p>
            <a:pPr algn="ctr"/>
            <a:endParaRPr lang="es-ES" sz="3000" dirty="0"/>
          </a:p>
          <a:p>
            <a:pPr algn="ctr"/>
            <a:endParaRPr lang="es-ES" sz="3000" dirty="0"/>
          </a:p>
          <a:p>
            <a:pPr algn="ctr"/>
            <a:r>
              <a:rPr lang="es-ES" sz="3000" dirty="0"/>
              <a:t>UNA SOLUCIÓN</a:t>
            </a:r>
          </a:p>
          <a:p>
            <a:pPr algn="ctr"/>
            <a:endParaRPr lang="es-ES" sz="3000" dirty="0"/>
          </a:p>
          <a:p>
            <a:pPr algn="ctr"/>
            <a:r>
              <a:rPr lang="es-ES" sz="3000" b="1" dirty="0"/>
              <a:t>SCG – Sistema de control de garantías</a:t>
            </a:r>
          </a:p>
          <a:p>
            <a:endParaRPr lang="es-ES" sz="3000" dirty="0"/>
          </a:p>
        </p:txBody>
      </p:sp>
      <p:sp>
        <p:nvSpPr>
          <p:cNvPr id="6" name="Flecha abajo 5"/>
          <p:cNvSpPr/>
          <p:nvPr/>
        </p:nvSpPr>
        <p:spPr>
          <a:xfrm>
            <a:off x="8319319" y="2643277"/>
            <a:ext cx="1161423" cy="7229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CuadroTexto 8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Presentación</a:t>
            </a:r>
            <a:endParaRPr lang="es-ES" sz="3600" b="1" dirty="0"/>
          </a:p>
        </p:txBody>
      </p:sp>
      <p:cxnSp>
        <p:nvCxnSpPr>
          <p:cNvPr id="10" name="Conector recto 9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1" r="13765"/>
          <a:stretch/>
        </p:blipFill>
        <p:spPr>
          <a:xfrm>
            <a:off x="1451703" y="1686708"/>
            <a:ext cx="4063375" cy="40715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9178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5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3170596" y="1734911"/>
            <a:ext cx="75811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FUNCIONES PRINCIPALES DE SCG</a:t>
            </a:r>
          </a:p>
          <a:p>
            <a:endParaRPr lang="es-ES" sz="3000" b="1" dirty="0"/>
          </a:p>
          <a:p>
            <a:pPr marL="514326" indent="-514326">
              <a:buFont typeface="+mj-lt"/>
              <a:buAutoNum type="arabicPeriod"/>
            </a:pPr>
            <a:r>
              <a:rPr lang="es-ES" sz="3000" dirty="0"/>
              <a:t>Gestión de artículos/productos</a:t>
            </a:r>
          </a:p>
          <a:p>
            <a:pPr marL="514326" indent="-514326">
              <a:buFont typeface="+mj-lt"/>
              <a:buAutoNum type="arabicPeriod"/>
            </a:pPr>
            <a:r>
              <a:rPr lang="es-ES" sz="3000" dirty="0" smtClean="0"/>
              <a:t>Control del estado </a:t>
            </a:r>
            <a:r>
              <a:rPr lang="es-ES" sz="3000" dirty="0"/>
              <a:t>de las </a:t>
            </a:r>
            <a:r>
              <a:rPr lang="es-ES" sz="3000" dirty="0" smtClean="0"/>
              <a:t>garantías</a:t>
            </a:r>
          </a:p>
          <a:p>
            <a:pPr marL="514326" indent="-514326">
              <a:buFont typeface="+mj-lt"/>
              <a:buAutoNum type="arabicPeriod"/>
            </a:pPr>
            <a:r>
              <a:rPr lang="es-ES" sz="3000" dirty="0"/>
              <a:t>Inventario por categorías</a:t>
            </a:r>
          </a:p>
          <a:p>
            <a:pPr marL="514326" indent="-514326">
              <a:buFont typeface="+mj-lt"/>
              <a:buAutoNum type="arabicPeriod"/>
            </a:pPr>
            <a:endParaRPr lang="es-ES" sz="3000" dirty="0"/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Objetivos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25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6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2947268" y="1734911"/>
            <a:ext cx="818320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FUNCIONES ADICIONALES DE SCG</a:t>
            </a:r>
          </a:p>
          <a:p>
            <a:endParaRPr lang="es-ES" sz="3000" b="1" dirty="0"/>
          </a:p>
          <a:p>
            <a:pPr marL="514326" indent="-514326">
              <a:buFont typeface="+mj-lt"/>
              <a:buAutoNum type="arabicPeriod"/>
            </a:pPr>
            <a:r>
              <a:rPr lang="es-ES" sz="3000" dirty="0"/>
              <a:t>Gestión de planes de mantenimiento periódico</a:t>
            </a:r>
          </a:p>
          <a:p>
            <a:pPr marL="514326" indent="-514326">
              <a:buFont typeface="+mj-lt"/>
              <a:buAutoNum type="arabicPeriod"/>
            </a:pPr>
            <a:r>
              <a:rPr lang="es-ES" sz="3000" dirty="0"/>
              <a:t>Almacenamiento de facturas y tickets</a:t>
            </a:r>
          </a:p>
          <a:p>
            <a:pPr marL="514326" indent="-514326">
              <a:buFont typeface="+mj-lt"/>
              <a:buAutoNum type="arabicPeriod"/>
            </a:pPr>
            <a:r>
              <a:rPr lang="es-ES" sz="3000" dirty="0"/>
              <a:t>Archivo de Manuales de usuario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Objetivos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42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7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3170596" y="1734911"/>
            <a:ext cx="75811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3000" b="1" dirty="0"/>
          </a:p>
          <a:p>
            <a:pPr marL="514326" indent="-514326">
              <a:buFont typeface="Arial" panose="020B0604020202020204" pitchFamily="34" charset="0"/>
              <a:buChar char="•"/>
            </a:pPr>
            <a:r>
              <a:rPr lang="es-ES" sz="3000" dirty="0"/>
              <a:t>Inexistencia de aplicaciones para escritorio de esta temática</a:t>
            </a:r>
          </a:p>
          <a:p>
            <a:pPr marL="514326" indent="-514326">
              <a:buFont typeface="Arial" panose="020B0604020202020204" pitchFamily="34" charset="0"/>
              <a:buChar char="•"/>
            </a:pPr>
            <a:endParaRPr lang="es-ES" sz="3000" dirty="0"/>
          </a:p>
          <a:p>
            <a:pPr marL="514326" indent="-514326">
              <a:buFont typeface="Arial" panose="020B0604020202020204" pitchFamily="34" charset="0"/>
              <a:buChar char="•"/>
            </a:pPr>
            <a:r>
              <a:rPr lang="es-ES" sz="3000" dirty="0"/>
              <a:t>Algunas opciones en Android, pero solo en inglés o con escasa funcionalidad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Análisis de la competencia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8</a:t>
            </a:fld>
            <a:endParaRPr lang="es-ES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247" y="2844760"/>
            <a:ext cx="2293215" cy="27294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3"/>
          <a:srcRect l="10733" t="6748" r="8796" b="7089"/>
          <a:stretch/>
        </p:blipFill>
        <p:spPr>
          <a:xfrm>
            <a:off x="2683959" y="2621209"/>
            <a:ext cx="1845128" cy="33881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4"/>
          <a:srcRect t="19964"/>
          <a:stretch/>
        </p:blipFill>
        <p:spPr>
          <a:xfrm>
            <a:off x="9515621" y="1734912"/>
            <a:ext cx="2100329" cy="33620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5"/>
          <a:srcRect t="21102"/>
          <a:stretch/>
        </p:blipFill>
        <p:spPr>
          <a:xfrm>
            <a:off x="552552" y="2020827"/>
            <a:ext cx="1768248" cy="27902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5632" y="1535718"/>
            <a:ext cx="1560456" cy="31209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0" name="CuadroTexto 19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Análisis de la competencia</a:t>
            </a:r>
            <a:endParaRPr lang="es-ES" sz="3600" b="1" dirty="0"/>
          </a:p>
        </p:txBody>
      </p:sp>
    </p:spTree>
    <p:extLst>
      <p:ext uri="{BB962C8B-B14F-4D97-AF65-F5344CB8AC3E}">
        <p14:creationId xmlns:p14="http://schemas.microsoft.com/office/powerpoint/2010/main" val="23439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 dirty="0" smtClean="0"/>
              <a:t>09/06/2021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 smtClean="0"/>
              <a:t>SCG – SISTEMA DE CONTROL DE GARANTÍAS	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6A61F-5EB8-4156-BE27-1961D33945F0}" type="slidenum">
              <a:rPr lang="es-ES" smtClean="0"/>
              <a:t>9</a:t>
            </a:fld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3140452" y="1095175"/>
            <a:ext cx="810666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HERRAMIENTAS </a:t>
            </a:r>
            <a:r>
              <a:rPr lang="es-ES" sz="3000" b="1" dirty="0" smtClean="0"/>
              <a:t>Y SOLUCIONES </a:t>
            </a:r>
            <a:r>
              <a:rPr lang="es-ES" sz="3000" b="1" dirty="0"/>
              <a:t>TECNOLÓGICAS</a:t>
            </a:r>
            <a:endParaRPr lang="es-ES" sz="3000" b="1" dirty="0"/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3000" dirty="0" smtClean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 smtClean="0"/>
              <a:t>Node.js </a:t>
            </a:r>
            <a:r>
              <a:rPr lang="es-ES" sz="3000" dirty="0"/>
              <a:t>(JavaScript) + Framework Electrón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Plantilla de diseño Photon kit 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IDE Microsoft visual Code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4973936" y="442251"/>
            <a:ext cx="6772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b="1" dirty="0"/>
              <a:t>Diseño de la aplicación</a:t>
            </a:r>
            <a:endParaRPr lang="es-ES" sz="3600" b="1" dirty="0"/>
          </a:p>
        </p:txBody>
      </p:sp>
      <p:cxnSp>
        <p:nvCxnSpPr>
          <p:cNvPr id="9" name="Conector recto 8"/>
          <p:cNvCxnSpPr/>
          <p:nvPr/>
        </p:nvCxnSpPr>
        <p:spPr>
          <a:xfrm>
            <a:off x="2331221" y="1088579"/>
            <a:ext cx="941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/>
          <p:cNvSpPr txBox="1"/>
          <p:nvPr/>
        </p:nvSpPr>
        <p:spPr>
          <a:xfrm>
            <a:off x="3140452" y="3859157"/>
            <a:ext cx="75811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DESARROLLO MULTIPLATAFORMA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endParaRPr lang="es-ES" sz="3000" dirty="0" smtClean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 smtClean="0"/>
              <a:t>Windows</a:t>
            </a:r>
            <a:endParaRPr lang="es-ES" sz="3000" dirty="0"/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Linux</a:t>
            </a:r>
          </a:p>
          <a:p>
            <a:pPr marL="457178" indent="-457178">
              <a:buFont typeface="Arial" panose="020B0604020202020204" pitchFamily="34" charset="0"/>
              <a:buChar char="•"/>
            </a:pPr>
            <a:r>
              <a:rPr lang="es-ES" sz="3000" dirty="0"/>
              <a:t>Mac OS</a:t>
            </a:r>
          </a:p>
          <a:p>
            <a:endParaRPr lang="es-ES" sz="3000" b="1" dirty="0"/>
          </a:p>
        </p:txBody>
      </p:sp>
    </p:spTree>
    <p:extLst>
      <p:ext uri="{BB962C8B-B14F-4D97-AF65-F5344CB8AC3E}">
        <p14:creationId xmlns:p14="http://schemas.microsoft.com/office/powerpoint/2010/main" val="170656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6665</TotalTime>
  <Words>1430</Words>
  <Application>Microsoft Office PowerPoint</Application>
  <PresentationFormat>Panorámica</PresentationFormat>
  <Paragraphs>336</Paragraphs>
  <Slides>31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Tema de Office</vt:lpstr>
      <vt:lpstr>Documento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Santiago</dc:creator>
  <cp:lastModifiedBy>Santiago</cp:lastModifiedBy>
  <cp:revision>45</cp:revision>
  <dcterms:created xsi:type="dcterms:W3CDTF">2021-06-01T20:46:10Z</dcterms:created>
  <dcterms:modified xsi:type="dcterms:W3CDTF">2021-06-09T08:51:54Z</dcterms:modified>
</cp:coreProperties>
</file>

<file path=docProps/thumbnail.jpeg>
</file>